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" panose="020B0604020202020204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old" charset="0"/>
      <p:regular r:id="rId20"/>
    </p:embeddedFont>
    <p:embeddedFont>
      <p:font typeface="Montserrat Classic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swald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68E79-1E5D-467A-8885-AEC9A30C6079}" v="2" dt="2023-05-06T00:05:48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2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NA KURRA" userId="0f8fe1a2e64b7838" providerId="LiveId" clId="{39468E79-1E5D-467A-8885-AEC9A30C6079}"/>
    <pc:docChg chg="custSel modSld">
      <pc:chgData name="RACHANA KURRA" userId="0f8fe1a2e64b7838" providerId="LiveId" clId="{39468E79-1E5D-467A-8885-AEC9A30C6079}" dt="2023-05-06T00:09:11.009" v="115" actId="1076"/>
      <pc:docMkLst>
        <pc:docMk/>
      </pc:docMkLst>
      <pc:sldChg chg="modSp mod">
        <pc:chgData name="RACHANA KURRA" userId="0f8fe1a2e64b7838" providerId="LiveId" clId="{39468E79-1E5D-467A-8885-AEC9A30C6079}" dt="2023-05-06T00:03:54.127" v="4" actId="20577"/>
        <pc:sldMkLst>
          <pc:docMk/>
          <pc:sldMk cId="0" sldId="261"/>
        </pc:sldMkLst>
        <pc:spChg chg="mod">
          <ac:chgData name="RACHANA KURRA" userId="0f8fe1a2e64b7838" providerId="LiveId" clId="{39468E79-1E5D-467A-8885-AEC9A30C6079}" dt="2023-05-06T00:03:49.394" v="1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RACHANA KURRA" userId="0f8fe1a2e64b7838" providerId="LiveId" clId="{39468E79-1E5D-467A-8885-AEC9A30C6079}" dt="2023-05-06T00:03:54.127" v="4" actId="20577"/>
          <ac:spMkLst>
            <pc:docMk/>
            <pc:sldMk cId="0" sldId="261"/>
            <ac:spMk id="16" creationId="{00000000-0000-0000-0000-000000000000}"/>
          </ac:spMkLst>
        </pc:spChg>
      </pc:sldChg>
      <pc:sldChg chg="addSp delSp modSp mod">
        <pc:chgData name="RACHANA KURRA" userId="0f8fe1a2e64b7838" providerId="LiveId" clId="{39468E79-1E5D-467A-8885-AEC9A30C6079}" dt="2023-05-06T00:09:11.009" v="115" actId="1076"/>
        <pc:sldMkLst>
          <pc:docMk/>
          <pc:sldMk cId="0" sldId="263"/>
        </pc:sldMkLst>
        <pc:spChg chg="mod">
          <ac:chgData name="RACHANA KURRA" userId="0f8fe1a2e64b7838" providerId="LiveId" clId="{39468E79-1E5D-467A-8885-AEC9A30C6079}" dt="2023-05-06T00:05:21.547" v="19" actId="1076"/>
          <ac:spMkLst>
            <pc:docMk/>
            <pc:sldMk cId="0" sldId="263"/>
            <ac:spMk id="28" creationId="{00000000-0000-0000-0000-000000000000}"/>
          </ac:spMkLst>
        </pc:spChg>
        <pc:spChg chg="mod">
          <ac:chgData name="RACHANA KURRA" userId="0f8fe1a2e64b7838" providerId="LiveId" clId="{39468E79-1E5D-467A-8885-AEC9A30C6079}" dt="2023-05-06T00:05:14.177" v="17" actId="1076"/>
          <ac:spMkLst>
            <pc:docMk/>
            <pc:sldMk cId="0" sldId="263"/>
            <ac:spMk id="29" creationId="{00000000-0000-0000-0000-000000000000}"/>
          </ac:spMkLst>
        </pc:spChg>
        <pc:spChg chg="add del mod">
          <ac:chgData name="RACHANA KURRA" userId="0f8fe1a2e64b7838" providerId="LiveId" clId="{39468E79-1E5D-467A-8885-AEC9A30C6079}" dt="2023-05-06T00:04:44.562" v="9" actId="478"/>
          <ac:spMkLst>
            <pc:docMk/>
            <pc:sldMk cId="0" sldId="263"/>
            <ac:spMk id="32" creationId="{762CFF01-22C2-4D41-D731-DDB69B469972}"/>
          </ac:spMkLst>
        </pc:spChg>
        <pc:spChg chg="add mod">
          <ac:chgData name="RACHANA KURRA" userId="0f8fe1a2e64b7838" providerId="LiveId" clId="{39468E79-1E5D-467A-8885-AEC9A30C6079}" dt="2023-05-06T00:08:59.871" v="113" actId="14100"/>
          <ac:spMkLst>
            <pc:docMk/>
            <pc:sldMk cId="0" sldId="263"/>
            <ac:spMk id="36" creationId="{F3DCCD21-FF4A-DF88-03B9-23F35F42C64C}"/>
          </ac:spMkLst>
        </pc:spChg>
        <pc:spChg chg="add mod">
          <ac:chgData name="RACHANA KURRA" userId="0f8fe1a2e64b7838" providerId="LiveId" clId="{39468E79-1E5D-467A-8885-AEC9A30C6079}" dt="2023-05-06T00:09:11.009" v="115" actId="1076"/>
          <ac:spMkLst>
            <pc:docMk/>
            <pc:sldMk cId="0" sldId="263"/>
            <ac:spMk id="38" creationId="{B7DEFC3A-ED87-B7DA-511E-2C7815281697}"/>
          </ac:spMkLst>
        </pc:spChg>
        <pc:picChg chg="mod">
          <ac:chgData name="RACHANA KURRA" userId="0f8fe1a2e64b7838" providerId="LiveId" clId="{39468E79-1E5D-467A-8885-AEC9A30C6079}" dt="2023-05-06T00:05:29.557" v="21" actId="14100"/>
          <ac:picMkLst>
            <pc:docMk/>
            <pc:sldMk cId="0" sldId="263"/>
            <ac:picMk id="19" creationId="{00000000-0000-0000-0000-000000000000}"/>
          </ac:picMkLst>
        </pc:picChg>
        <pc:picChg chg="add mod">
          <ac:chgData name="RACHANA KURRA" userId="0f8fe1a2e64b7838" providerId="LiveId" clId="{39468E79-1E5D-467A-8885-AEC9A30C6079}" dt="2023-05-06T00:09:04.742" v="114" actId="14100"/>
          <ac:picMkLst>
            <pc:docMk/>
            <pc:sldMk cId="0" sldId="263"/>
            <ac:picMk id="33" creationId="{EDF6A5DF-C939-9685-2611-D0F93BD0B807}"/>
          </ac:picMkLst>
        </pc:picChg>
        <pc:picChg chg="add del mod">
          <ac:chgData name="RACHANA KURRA" userId="0f8fe1a2e64b7838" providerId="LiveId" clId="{39468E79-1E5D-467A-8885-AEC9A30C6079}" dt="2023-05-06T00:05:51.270" v="25" actId="478"/>
          <ac:picMkLst>
            <pc:docMk/>
            <pc:sldMk cId="0" sldId="263"/>
            <ac:picMk id="34" creationId="{80ACFA68-18F0-FE72-2195-40F407E2ED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258071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18317" y="2793348"/>
            <a:ext cx="10133336" cy="5121313"/>
            <a:chOff x="0" y="0"/>
            <a:chExt cx="1956912" cy="989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6912" cy="989009"/>
            </a:xfrm>
            <a:custGeom>
              <a:avLst/>
              <a:gdLst/>
              <a:ahLst/>
              <a:cxnLst/>
              <a:rect l="l" t="t" r="r" b="b"/>
              <a:pathLst>
                <a:path w="1956912" h="989009">
                  <a:moveTo>
                    <a:pt x="0" y="0"/>
                  </a:moveTo>
                  <a:lnTo>
                    <a:pt x="1956912" y="0"/>
                  </a:lnTo>
                  <a:lnTo>
                    <a:pt x="1956912" y="989009"/>
                  </a:lnTo>
                  <a:lnTo>
                    <a:pt x="0" y="989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14018" b="11682"/>
          <a:stretch>
            <a:fillRect/>
          </a:stretch>
        </p:blipFill>
        <p:spPr>
          <a:xfrm>
            <a:off x="14051653" y="641629"/>
            <a:ext cx="3657875" cy="14835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23988" y="4572000"/>
            <a:ext cx="9240024" cy="33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sz="3880" spc="380">
                <a:solidFill>
                  <a:srgbClr val="231F20"/>
                </a:solidFill>
                <a:latin typeface="Oswald Bold"/>
              </a:rPr>
              <a:t>BRIDGING THE GAP: OPTIMIZING RISK FOR FINANCIAL INVESTORS AND MINIMIZING ECONOMIC CAPITAL CONSUMPTION</a:t>
            </a:r>
          </a:p>
          <a:p>
            <a:pPr algn="ctr">
              <a:lnSpc>
                <a:spcPts val="5355"/>
              </a:lnSpc>
            </a:pPr>
            <a:endParaRPr lang="en-US" sz="3880" spc="38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2777983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FINAL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8135014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GROUP-6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801780" y="-9555069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12141254" y="4758274"/>
            <a:ext cx="10556047" cy="1083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GROUP-6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287579" y="3286308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87579" y="4333875"/>
            <a:ext cx="303417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NIHARIKA DOBBANABOINA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07549" y="3785365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471541" y="5153025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ZACHERIA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ALEX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724267" y="4595199"/>
            <a:ext cx="3145217" cy="3434885"/>
            <a:chOff x="0" y="0"/>
            <a:chExt cx="862412" cy="941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33519" y="5919221"/>
            <a:ext cx="3135965" cy="83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797" spc="139">
                <a:solidFill>
                  <a:srgbClr val="FFFBFB"/>
                </a:solidFill>
                <a:latin typeface="DM Sans"/>
              </a:rPr>
              <a:t>RACHANA</a:t>
            </a:r>
          </a:p>
          <a:p>
            <a:pPr algn="ctr">
              <a:lnSpc>
                <a:spcPts val="3357"/>
              </a:lnSpc>
            </a:pPr>
            <a:r>
              <a:rPr lang="en-US" sz="2797" spc="139">
                <a:solidFill>
                  <a:srgbClr val="FFFBFB"/>
                </a:solidFill>
                <a:latin typeface="DM Sans"/>
              </a:rPr>
              <a:t> KURRA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2353900" y="7368121"/>
            <a:ext cx="3145217" cy="33308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6337304" y="7764761"/>
            <a:ext cx="3145217" cy="33308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 t="46379" b="4279"/>
          <a:stretch>
            <a:fillRect/>
          </a:stretch>
        </p:blipFill>
        <p:spPr>
          <a:xfrm>
            <a:off x="9829675" y="8279896"/>
            <a:ext cx="3145217" cy="3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13804097" y="8030085"/>
            <a:ext cx="3145217" cy="33308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552862" y="5424699"/>
            <a:ext cx="3145217" cy="3434885"/>
            <a:chOff x="0" y="0"/>
            <a:chExt cx="862412" cy="941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707684" y="7103987"/>
            <a:ext cx="2902210" cy="76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589" spc="129">
                <a:solidFill>
                  <a:srgbClr val="FFFBFB"/>
                </a:solidFill>
                <a:latin typeface="DM Sans"/>
              </a:rPr>
              <a:t>TILAK KUMAR BONALA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13552862" y="9166211"/>
            <a:ext cx="3145217" cy="333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05061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320343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ABSTRACT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9449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1849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MODELLING STRATEGY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8012731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ESTIMATION OF MODEL'S PERFORMANCE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4828880"/>
            <a:ext cx="9752965" cy="103284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2490856"/>
            <a:ext cx="10140092" cy="3202164"/>
            <a:chOff x="0" y="0"/>
            <a:chExt cx="3885108" cy="1226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85108" cy="1226888"/>
            </a:xfrm>
            <a:custGeom>
              <a:avLst/>
              <a:gdLst/>
              <a:ahLst/>
              <a:cxnLst/>
              <a:rect l="l" t="t" r="r" b="b"/>
              <a:pathLst>
                <a:path w="3885108" h="1226888">
                  <a:moveTo>
                    <a:pt x="0" y="0"/>
                  </a:moveTo>
                  <a:lnTo>
                    <a:pt x="3885108" y="0"/>
                  </a:lnTo>
                  <a:lnTo>
                    <a:pt x="3885108" y="1226888"/>
                  </a:lnTo>
                  <a:lnTo>
                    <a:pt x="0" y="122688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7210022"/>
            <a:ext cx="9752965" cy="103284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91023" y="6090872"/>
            <a:ext cx="10261212" cy="2860322"/>
            <a:chOff x="0" y="0"/>
            <a:chExt cx="3931514" cy="10959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31514" cy="1095913"/>
            </a:xfrm>
            <a:custGeom>
              <a:avLst/>
              <a:gdLst/>
              <a:ahLst/>
              <a:cxnLst/>
              <a:rect l="l" t="t" r="r" b="b"/>
              <a:pathLst>
                <a:path w="3931514" h="1095913">
                  <a:moveTo>
                    <a:pt x="0" y="0"/>
                  </a:moveTo>
                  <a:lnTo>
                    <a:pt x="3931514" y="0"/>
                  </a:lnTo>
                  <a:lnTo>
                    <a:pt x="3931514" y="1095913"/>
                  </a:lnTo>
                  <a:lnTo>
                    <a:pt x="0" y="109591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25456" y="6233202"/>
            <a:ext cx="7843336" cy="270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endParaRPr/>
          </a:p>
          <a:p>
            <a:pPr algn="ctr">
              <a:lnSpc>
                <a:spcPts val="3648"/>
              </a:lnSpc>
            </a:pPr>
            <a:r>
              <a:rPr lang="en-US" sz="2643" spc="259">
                <a:solidFill>
                  <a:srgbClr val="231F20"/>
                </a:solidFill>
                <a:latin typeface="Arial"/>
              </a:rPr>
              <a:t>Banks need an effective risk assessment system to make informed decisions based on customer behavior data and mitigate the risk of loan defaults</a:t>
            </a:r>
          </a:p>
          <a:p>
            <a:pPr algn="ctr">
              <a:lnSpc>
                <a:spcPts val="1164"/>
              </a:lnSpc>
            </a:pPr>
            <a:endParaRPr lang="en-US" sz="2643" spc="259">
              <a:solidFill>
                <a:srgbClr val="231F20"/>
              </a:solidFill>
              <a:latin typeface="Arial"/>
            </a:endParaRPr>
          </a:p>
          <a:p>
            <a:pPr algn="ctr">
              <a:lnSpc>
                <a:spcPts val="1164"/>
              </a:lnSpc>
            </a:pPr>
            <a:endParaRPr lang="en-US" sz="2643" spc="259">
              <a:solidFill>
                <a:srgbClr val="231F20"/>
              </a:solidFill>
              <a:latin typeface="Arial"/>
            </a:endParaRPr>
          </a:p>
          <a:p>
            <a:pPr algn="ctr">
              <a:lnSpc>
                <a:spcPts val="1164"/>
              </a:lnSpc>
            </a:pPr>
            <a:endParaRPr lang="en-US" sz="2643" spc="259">
              <a:solidFill>
                <a:srgbClr val="231F20"/>
              </a:solidFill>
              <a:latin typeface="Arial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79578" y="7341318"/>
            <a:ext cx="7616557" cy="781549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17109" t="11630" r="17109" b="5074"/>
          <a:stretch>
            <a:fillRect/>
          </a:stretch>
        </p:blipFill>
        <p:spPr>
          <a:xfrm>
            <a:off x="12519076" y="1396083"/>
            <a:ext cx="5768924" cy="73048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91023" y="3219280"/>
            <a:ext cx="1240151" cy="119505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27059" y="6684497"/>
            <a:ext cx="1379394" cy="122593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122356" y="2881252"/>
            <a:ext cx="8046436" cy="194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1"/>
              </a:lnSpc>
              <a:spcBef>
                <a:spcPct val="0"/>
              </a:spcBef>
            </a:pPr>
            <a:r>
              <a:rPr lang="en-US" sz="2718" spc="266">
                <a:solidFill>
                  <a:srgbClr val="231F20"/>
                </a:solidFill>
                <a:latin typeface="Arial"/>
              </a:rPr>
              <a:t>The banking industry faces the challenge of balancing the need to promote loan applications while mitigating the risk of default and capital loss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7059" y="345860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ABSTRACT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7935987" y="8365496"/>
            <a:ext cx="4876482" cy="5164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697095" y="3909344"/>
            <a:ext cx="4187876" cy="4040968"/>
            <a:chOff x="0" y="0"/>
            <a:chExt cx="1102980" cy="1064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2980" cy="1064288"/>
            </a:xfrm>
            <a:custGeom>
              <a:avLst/>
              <a:gdLst/>
              <a:ahLst/>
              <a:cxnLst/>
              <a:rect l="l" t="t" r="r" b="b"/>
              <a:pathLst>
                <a:path w="1102980" h="1064288">
                  <a:moveTo>
                    <a:pt x="0" y="0"/>
                  </a:moveTo>
                  <a:lnTo>
                    <a:pt x="1102980" y="0"/>
                  </a:lnTo>
                  <a:lnTo>
                    <a:pt x="1102980" y="1064288"/>
                  </a:lnTo>
                  <a:lnTo>
                    <a:pt x="0" y="106428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407869">
            <a:off x="-4696947" y="10150458"/>
            <a:ext cx="12471670" cy="53514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3999"/>
          </a:blip>
          <a:srcRect l="25631" r="12063"/>
          <a:stretch>
            <a:fillRect/>
          </a:stretch>
        </p:blipFill>
        <p:spPr>
          <a:xfrm>
            <a:off x="13555948" y="1028700"/>
            <a:ext cx="4732052" cy="75950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407869">
            <a:off x="11684463" y="553826"/>
            <a:ext cx="12359646" cy="53034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49" r="1192" b="3029"/>
          <a:stretch>
            <a:fillRect/>
          </a:stretch>
        </p:blipFill>
        <p:spPr>
          <a:xfrm>
            <a:off x="8697095" y="3280873"/>
            <a:ext cx="4161766" cy="27242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6421" y="658504"/>
            <a:ext cx="7406783" cy="262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29"/>
              </a:lnSpc>
            </a:pPr>
            <a:r>
              <a:rPr lang="en-US" sz="9646" spc="945">
                <a:solidFill>
                  <a:srgbClr val="231F20"/>
                </a:solidFill>
                <a:latin typeface="Oswald Bold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313" y="6205222"/>
            <a:ext cx="4135657" cy="140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DEFAULT LOSS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778579"/>
            <a:ext cx="7174515" cy="254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2909">
                <a:solidFill>
                  <a:srgbClr val="000000"/>
                </a:solidFill>
                <a:latin typeface="Canva Sans"/>
              </a:rPr>
              <a:t>Project aims to minimize investment risks and losses while maximizing profits by analyzing client profiles and their loan default probability, enabling informed lending decisions.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96489" y="7284474"/>
            <a:ext cx="7149400" cy="171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408" lvl="1" indent="-260204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Arial"/>
              </a:rPr>
              <a:t>More than 30% of columns containing null values are removed.</a:t>
            </a:r>
          </a:p>
          <a:p>
            <a:pPr marL="520408" lvl="1" indent="-260204">
              <a:lnSpc>
                <a:spcPts val="3326"/>
              </a:lnSpc>
              <a:buFont typeface="Arial"/>
              <a:buChar char="•"/>
            </a:pPr>
            <a:r>
              <a:rPr lang="en-US" sz="2410" spc="236">
                <a:solidFill>
                  <a:srgbClr val="231F20"/>
                </a:solidFill>
                <a:latin typeface="Arial"/>
              </a:rPr>
              <a:t> remaining are replaced with median value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3572" y="1805771"/>
            <a:ext cx="6305834" cy="4272366"/>
            <a:chOff x="0" y="-76200"/>
            <a:chExt cx="1217759" cy="8250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7759" cy="656466"/>
            </a:xfrm>
            <a:custGeom>
              <a:avLst/>
              <a:gdLst/>
              <a:ahLst/>
              <a:cxnLst/>
              <a:rect l="l" t="t" r="r" b="b"/>
              <a:pathLst>
                <a:path w="1217759" h="656466">
                  <a:moveTo>
                    <a:pt x="0" y="0"/>
                  </a:moveTo>
                  <a:lnTo>
                    <a:pt x="1217759" y="0"/>
                  </a:lnTo>
                  <a:lnTo>
                    <a:pt x="1217759" y="656466"/>
                  </a:lnTo>
                  <a:lnTo>
                    <a:pt x="0" y="65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17759" cy="825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endParaRPr dirty="0"/>
            </a:p>
            <a:p>
              <a:pPr>
                <a:lnSpc>
                  <a:spcPts val="311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80 000 (80k) observations with 764 variables</a:t>
              </a:r>
            </a:p>
            <a:p>
              <a:pPr>
                <a:lnSpc>
                  <a:spcPts val="311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 40 570 observations containing missing (NA)</a:t>
              </a:r>
            </a:p>
            <a:p>
              <a:pPr>
                <a:lnSpc>
                  <a:spcPts val="311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 521 variables containing missing (NA)</a:t>
              </a:r>
            </a:p>
            <a:p>
              <a:pPr>
                <a:lnSpc>
                  <a:spcPts val="3119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10 variables with no variance</a:t>
              </a:r>
            </a:p>
            <a:p>
              <a:pPr>
                <a:lnSpc>
                  <a:spcPts val="3119"/>
                </a:lnSpc>
              </a:pPr>
              <a:endParaRPr lang="en-US" sz="2399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469" b="1469"/>
          <a:stretch>
            <a:fillRect/>
          </a:stretch>
        </p:blipFill>
        <p:spPr>
          <a:xfrm>
            <a:off x="14131349" y="1633385"/>
            <a:ext cx="3742135" cy="387328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200643" y="2245143"/>
            <a:ext cx="6483031" cy="3261528"/>
            <a:chOff x="0" y="0"/>
            <a:chExt cx="1251979" cy="6298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979" cy="629854"/>
            </a:xfrm>
            <a:custGeom>
              <a:avLst/>
              <a:gdLst/>
              <a:ahLst/>
              <a:cxnLst/>
              <a:rect l="l" t="t" r="r" b="b"/>
              <a:pathLst>
                <a:path w="1251979" h="629854">
                  <a:moveTo>
                    <a:pt x="0" y="0"/>
                  </a:moveTo>
                  <a:lnTo>
                    <a:pt x="1251979" y="0"/>
                  </a:lnTo>
                  <a:lnTo>
                    <a:pt x="1251979" y="629854"/>
                  </a:lnTo>
                  <a:lnTo>
                    <a:pt x="0" y="6298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endParaRPr/>
            </a:p>
            <a:p>
              <a:pPr>
                <a:lnSpc>
                  <a:spcPts val="311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36156" y="5782896"/>
            <a:ext cx="5751844" cy="354971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63965" y="39158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OVERVIEW WITH EDA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045953" y="2290532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"/>
              </a:rPr>
              <a:t>STRUCTURE OF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3414" y="3880968"/>
            <a:ext cx="5323312" cy="100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2072" dirty="0">
                <a:solidFill>
                  <a:srgbClr val="231F20"/>
                </a:solidFill>
                <a:latin typeface="Open Sauce"/>
              </a:rPr>
              <a:t>percentage of clients who paid the complete loan maximum than the defaulter count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3414" y="2962697"/>
            <a:ext cx="5171393" cy="76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  <a:spcBef>
                <a:spcPct val="0"/>
              </a:spcBef>
            </a:pPr>
            <a:r>
              <a:rPr lang="en-US" sz="2413">
                <a:solidFill>
                  <a:srgbClr val="231F20"/>
                </a:solidFill>
                <a:latin typeface="Open Sauce"/>
              </a:rPr>
              <a:t>In 80k observations, 9.22% is the default rate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7783" y="2290532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"/>
              </a:rPr>
              <a:t> DATA EXPLORATION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6169" y="6683763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"/>
              </a:rPr>
              <a:t>DATA CLEANING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694436" y="6380734"/>
            <a:ext cx="6900656" cy="3245709"/>
            <a:chOff x="0" y="0"/>
            <a:chExt cx="1332629" cy="6267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629" cy="626799"/>
            </a:xfrm>
            <a:custGeom>
              <a:avLst/>
              <a:gdLst/>
              <a:ahLst/>
              <a:cxnLst/>
              <a:rect l="l" t="t" r="r" b="b"/>
              <a:pathLst>
                <a:path w="1332629" h="626799">
                  <a:moveTo>
                    <a:pt x="0" y="0"/>
                  </a:moveTo>
                  <a:lnTo>
                    <a:pt x="1332629" y="0"/>
                  </a:lnTo>
                  <a:lnTo>
                    <a:pt x="1332629" y="626799"/>
                  </a:lnTo>
                  <a:lnTo>
                    <a:pt x="0" y="626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endParaRPr/>
            </a:p>
            <a:p>
              <a:pPr>
                <a:lnSpc>
                  <a:spcPts val="31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61695"/>
            <a:chOff x="0" y="0"/>
            <a:chExt cx="4816593" cy="542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2998"/>
            </a:xfrm>
            <a:custGeom>
              <a:avLst/>
              <a:gdLst/>
              <a:ahLst/>
              <a:cxnLst/>
              <a:rect l="l" t="t" r="r" b="b"/>
              <a:pathLst>
                <a:path w="4816592" h="542998">
                  <a:moveTo>
                    <a:pt x="0" y="0"/>
                  </a:moveTo>
                  <a:lnTo>
                    <a:pt x="4816592" y="0"/>
                  </a:lnTo>
                  <a:lnTo>
                    <a:pt x="4816592" y="542998"/>
                  </a:lnTo>
                  <a:lnTo>
                    <a:pt x="0" y="54299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09468" y="2226866"/>
            <a:ext cx="4713232" cy="3526234"/>
            <a:chOff x="-18178" y="-19050"/>
            <a:chExt cx="891961" cy="831850"/>
          </a:xfrm>
        </p:grpSpPr>
        <p:sp>
          <p:nvSpPr>
            <p:cNvPr id="8" name="Freeform 8"/>
            <p:cNvSpPr/>
            <p:nvPr/>
          </p:nvSpPr>
          <p:spPr>
            <a:xfrm>
              <a:off x="-18178" y="32888"/>
              <a:ext cx="891961" cy="526552"/>
            </a:xfrm>
            <a:custGeom>
              <a:avLst/>
              <a:gdLst/>
              <a:ahLst/>
              <a:cxnLst/>
              <a:rect l="l" t="t" r="r" b="b"/>
              <a:pathLst>
                <a:path w="891961" h="526552">
                  <a:moveTo>
                    <a:pt x="0" y="0"/>
                  </a:moveTo>
                  <a:lnTo>
                    <a:pt x="891961" y="0"/>
                  </a:lnTo>
                  <a:lnTo>
                    <a:pt x="891961" y="526552"/>
                  </a:lnTo>
                  <a:lnTo>
                    <a:pt x="0" y="526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59"/>
                </a:lnSpc>
              </a:pPr>
              <a:endParaRPr dirty="0"/>
            </a:p>
            <a:p>
              <a:pPr marL="474979" lvl="1" indent="-237490" algn="just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LOSS = 0 - DEFAULT = 0 </a:t>
              </a:r>
            </a:p>
            <a:p>
              <a:pPr marL="474979" lvl="1" indent="-237490" algn="just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LOSS = 1 - DEFAULT = 1</a:t>
              </a:r>
            </a:p>
            <a:p>
              <a:pPr marL="474979" lvl="1" indent="-237490" algn="just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SCALLING THE DATA</a:t>
              </a:r>
            </a:p>
            <a:p>
              <a:pPr algn="just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97447" y="287052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16698" y="2494260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 Bold"/>
              </a:rPr>
              <a:t>FEATURE ENGINEERING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84240" y="2236391"/>
            <a:ext cx="4713232" cy="3135710"/>
            <a:chOff x="0" y="-19050"/>
            <a:chExt cx="910202" cy="6055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0202" cy="522873"/>
            </a:xfrm>
            <a:custGeom>
              <a:avLst/>
              <a:gdLst/>
              <a:ahLst/>
              <a:cxnLst/>
              <a:rect l="l" t="t" r="r" b="b"/>
              <a:pathLst>
                <a:path w="910202" h="522873">
                  <a:moveTo>
                    <a:pt x="0" y="0"/>
                  </a:moveTo>
                  <a:lnTo>
                    <a:pt x="910202" y="0"/>
                  </a:lnTo>
                  <a:lnTo>
                    <a:pt x="910202" y="522873"/>
                  </a:lnTo>
                  <a:lnTo>
                    <a:pt x="0" y="522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08107" cy="605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 dirty="0"/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Classification: Lasso and Gradient boosting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Regression: Lasso and Random Forest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82687" y="2494260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 Bold"/>
              </a:rPr>
              <a:t>FEATURE SELECTION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7581" y="2494260"/>
            <a:ext cx="8859367" cy="41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472" spc="242">
                <a:solidFill>
                  <a:srgbClr val="231F20"/>
                </a:solidFill>
                <a:latin typeface="DM Sans Bold"/>
              </a:rPr>
              <a:t>MODEL SELECTION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23770" y="8435537"/>
            <a:ext cx="7673056" cy="767305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93187" y="7086576"/>
            <a:ext cx="2238367" cy="223836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212654" y="8961807"/>
            <a:ext cx="2238367" cy="223836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93037" y="8961807"/>
            <a:ext cx="2238367" cy="22383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272" r="2272"/>
          <a:stretch>
            <a:fillRect/>
          </a:stretch>
        </p:blipFill>
        <p:spPr>
          <a:xfrm>
            <a:off x="5023770" y="9165889"/>
            <a:ext cx="1211025" cy="121102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779436" y="9258300"/>
            <a:ext cx="1104804" cy="112111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432029" y="7679489"/>
            <a:ext cx="960682" cy="105254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900161" y="2438344"/>
            <a:ext cx="6151149" cy="4237189"/>
            <a:chOff x="0" y="-19050"/>
            <a:chExt cx="1187887" cy="818270"/>
          </a:xfrm>
        </p:grpSpPr>
        <p:sp>
          <p:nvSpPr>
            <p:cNvPr id="25" name="Freeform 25"/>
            <p:cNvSpPr/>
            <p:nvPr/>
          </p:nvSpPr>
          <p:spPr>
            <a:xfrm>
              <a:off x="4049" y="-19050"/>
              <a:ext cx="1183838" cy="818270"/>
            </a:xfrm>
            <a:custGeom>
              <a:avLst/>
              <a:gdLst/>
              <a:ahLst/>
              <a:cxnLst/>
              <a:rect l="l" t="t" r="r" b="b"/>
              <a:pathLst>
                <a:path w="1183838" h="818270">
                  <a:moveTo>
                    <a:pt x="0" y="0"/>
                  </a:moveTo>
                  <a:lnTo>
                    <a:pt x="1183838" y="0"/>
                  </a:lnTo>
                  <a:lnTo>
                    <a:pt x="1183838" y="818270"/>
                  </a:lnTo>
                  <a:lnTo>
                    <a:pt x="0" y="818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166844" cy="69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Open Sauce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Open Sauce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sz="2199" dirty="0">
                <a:solidFill>
                  <a:srgbClr val="000000"/>
                </a:solidFill>
                <a:latin typeface="Open Sauce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we used collinearity analysis to determine the extent to which the relationship between independent variables affects the default percentage.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LASSO regression is used to reduce no. of features of the data</a:t>
              </a:r>
            </a:p>
            <a:p>
              <a:pPr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Open Sauc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-11744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779206" y="1920649"/>
            <a:ext cx="2027545" cy="3080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035253">
            <a:off x="15331117" y="4817487"/>
            <a:ext cx="7835077" cy="1093902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589541" y="5489801"/>
            <a:ext cx="11070589" cy="1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67505" y="1920649"/>
            <a:ext cx="2027545" cy="30805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58062" y="1920649"/>
            <a:ext cx="2027545" cy="308052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799999">
            <a:off x="-2729621" y="-7074240"/>
            <a:ext cx="7835077" cy="10939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388622" y="5096044"/>
            <a:ext cx="3038745" cy="217961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331474" y="7017657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Splitting Data into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70:30 ratio for traning and validation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79015" y="7016245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grow tree of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 max depth = 100 and sample of 50 observations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36000" y="5892337"/>
            <a:ext cx="3490557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GROWING TREE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85368" y="7067321"/>
            <a:ext cx="3204526" cy="9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MAE, which is decreasing as we increase the sample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17082" y="5858601"/>
            <a:ext cx="3741098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PERFORMANCE METRIC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51833" y="6391299"/>
            <a:ext cx="3204526" cy="36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172" spc="212" dirty="0">
                <a:solidFill>
                  <a:srgbClr val="231F20"/>
                </a:solidFill>
                <a:latin typeface="DM Sans"/>
              </a:rPr>
              <a:t>MAE=0.062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55571" y="5668304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RESULT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82412" y="445229"/>
            <a:ext cx="10427472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MODELLING STRATEGY 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1.REGRESSION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38062" y="589233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SPLITTING</a:t>
            </a:r>
          </a:p>
        </p:txBody>
      </p:sp>
      <p:pic>
        <p:nvPicPr>
          <p:cNvPr id="33" name="Picture 19">
            <a:extLst>
              <a:ext uri="{FF2B5EF4-FFF2-40B4-BE49-F238E27FC236}">
                <a16:creationId xmlns:a16="http://schemas.microsoft.com/office/drawing/2014/main" id="{EDF6A5DF-C939-9685-2611-D0F93BD0B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85172" y="732858"/>
            <a:ext cx="3847534" cy="30805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DCCD21-FF4A-DF88-03B9-23F35F42C64C}"/>
              </a:ext>
            </a:extLst>
          </p:cNvPr>
          <p:cNvSpPr txBox="1"/>
          <p:nvPr/>
        </p:nvSpPr>
        <p:spPr>
          <a:xfrm>
            <a:off x="13603334" y="929051"/>
            <a:ext cx="3722758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400" spc="289" dirty="0">
                <a:solidFill>
                  <a:srgbClr val="231F20"/>
                </a:solidFill>
                <a:latin typeface="DM Sans Bold"/>
              </a:rPr>
              <a:t>HYPERPARAMETERS</a:t>
            </a:r>
            <a:r>
              <a:rPr lang="en-US" spc="289" dirty="0">
                <a:solidFill>
                  <a:srgbClr val="231F20"/>
                </a:solidFill>
                <a:latin typeface="DM Sans Bold"/>
              </a:rPr>
              <a:t> </a:t>
            </a:r>
            <a:endParaRPr lang="en-US" sz="1800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EFC3A-ED87-B7DA-511E-2C7815281697}"/>
              </a:ext>
            </a:extLst>
          </p:cNvPr>
          <p:cNvSpPr txBox="1"/>
          <p:nvPr/>
        </p:nvSpPr>
        <p:spPr>
          <a:xfrm>
            <a:off x="14170818" y="1741728"/>
            <a:ext cx="2675951" cy="160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pc="289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MTRY</a:t>
            </a:r>
          </a:p>
          <a:p>
            <a:pPr>
              <a:lnSpc>
                <a:spcPts val="4073"/>
              </a:lnSpc>
            </a:pPr>
            <a:r>
              <a:rPr lang="en-US" sz="1800" spc="289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OF TREE </a:t>
            </a:r>
          </a:p>
          <a:p>
            <a:pPr>
              <a:lnSpc>
                <a:spcPts val="4073"/>
              </a:lnSpc>
            </a:pPr>
            <a:r>
              <a:rPr lang="en-US" spc="289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SAMPLES</a:t>
            </a:r>
            <a:endParaRPr lang="en-US" sz="1800" spc="28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344</Words>
  <Application>Microsoft Office PowerPoint</Application>
  <PresentationFormat>Custom</PresentationFormat>
  <Paragraphs>83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DM Sans Bold</vt:lpstr>
      <vt:lpstr>DM Sans</vt:lpstr>
      <vt:lpstr>Oswald Bold Italics</vt:lpstr>
      <vt:lpstr>Oswald Bold</vt:lpstr>
      <vt:lpstr>Open Sauce</vt:lpstr>
      <vt:lpstr>Montserrat Classic Bold</vt:lpstr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mining Final Project</dc:title>
  <cp:lastModifiedBy>RACHANA KURRA</cp:lastModifiedBy>
  <cp:revision>2</cp:revision>
  <dcterms:created xsi:type="dcterms:W3CDTF">2006-08-16T00:00:00Z</dcterms:created>
  <dcterms:modified xsi:type="dcterms:W3CDTF">2023-05-06T00:09:13Z</dcterms:modified>
  <dc:identifier>DAFiEFYaER8</dc:identifier>
</cp:coreProperties>
</file>